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C02"/>
    <a:srgbClr val="2C3002"/>
    <a:srgbClr val="FFFF66"/>
    <a:srgbClr val="69D8FF"/>
    <a:srgbClr val="E2D6D0"/>
    <a:srgbClr val="DEEBF7"/>
    <a:srgbClr val="EF8943"/>
    <a:srgbClr val="EC7524"/>
    <a:srgbClr val="F2A06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3DF6B-9385-4FC4-B8C1-407417190FBE}" type="doc">
      <dgm:prSet loTypeId="urn:microsoft.com/office/officeart/2005/8/layout/StepDownProcess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rtl="1"/>
          <a:endParaRPr lang="he-IL"/>
        </a:p>
      </dgm:t>
    </dgm:pt>
    <dgm:pt modelId="{747FC059-7344-4D38-8888-3041AA574AEC}">
      <dgm:prSet phldrT="[טקסט]"/>
      <dgm:spPr>
        <a:ln>
          <a:solidFill>
            <a:schemeClr val="tx1">
              <a:lumMod val="75000"/>
              <a:lumOff val="25000"/>
            </a:schemeClr>
          </a:solidFill>
        </a:ln>
        <a:scene3d>
          <a:camera prst="orthographicFront"/>
          <a:lightRig rig="flat" dir="t"/>
        </a:scene3d>
        <a:sp3d prstMaterial="plastic">
          <a:bevelT w="120900" h="88900" prst="riblet"/>
          <a:bevelB w="88900" h="31750" prst="angle"/>
        </a:sp3d>
      </dgm:spPr>
      <dgm:t>
        <a:bodyPr/>
        <a:lstStyle/>
        <a:p>
          <a:pPr rtl="1"/>
          <a:r>
            <a:rPr lang="he-IL" dirty="0"/>
            <a:t>הרכשה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AC583FB-7C28-4CF4-97A5-FE96D60F3779}" type="parTrans" cxnId="{F1BB7082-2BFC-4A51-9049-4CDE79129C9D}">
      <dgm:prSet/>
      <dgm:spPr/>
      <dgm:t>
        <a:bodyPr/>
        <a:lstStyle/>
        <a:p>
          <a:pPr rtl="1"/>
          <a:endParaRPr lang="he-IL"/>
        </a:p>
      </dgm:t>
    </dgm:pt>
    <dgm:pt modelId="{30E4A78E-4777-447B-AAA3-2DE7373F8F21}" type="sibTrans" cxnId="{F1BB7082-2BFC-4A51-9049-4CDE79129C9D}">
      <dgm:prSet/>
      <dgm:spPr/>
      <dgm:t>
        <a:bodyPr/>
        <a:lstStyle/>
        <a:p>
          <a:pPr rtl="1"/>
          <a:endParaRPr lang="he-IL"/>
        </a:p>
      </dgm:t>
    </dgm:pt>
    <dgm:pt modelId="{3B9E0E30-B997-4404-8284-A753B1DBF973}">
      <dgm:prSet phldrT="[טקסט]" custT="1"/>
      <dgm:spPr>
        <a:solidFill>
          <a:schemeClr val="bg1">
            <a:alpha val="25000"/>
          </a:schemeClr>
        </a:solidFill>
        <a:effectLst>
          <a:softEdge rad="127000"/>
        </a:effectLst>
      </dgm:spPr>
      <dgm:t>
        <a:bodyPr/>
        <a:lstStyle/>
        <a:p>
          <a:pPr algn="ctr" rtl="1"/>
          <a:r>
            <a:rPr lang="he-IL" sz="1600" dirty="0"/>
            <a:t>הרכשת נתונים ראשונית באמצעות </a:t>
          </a:r>
          <a:r>
            <a:rPr lang="en-US" sz="1600" dirty="0"/>
            <a:t>crawling</a:t>
          </a:r>
          <a:r>
            <a:rPr lang="he-IL" sz="1600" dirty="0"/>
            <a:t> מאתר </a:t>
          </a:r>
          <a:r>
            <a:rPr lang="en-US" sz="1600" dirty="0"/>
            <a:t>Booking  </a:t>
          </a:r>
          <a:r>
            <a:rPr lang="he-IL" sz="1600" dirty="0"/>
            <a:t> ושמירה ל</a:t>
          </a:r>
          <a:r>
            <a:rPr lang="en-US" sz="1600" dirty="0"/>
            <a:t>Data frame</a:t>
          </a:r>
          <a:r>
            <a:rPr lang="he-IL" sz="1600" dirty="0"/>
            <a:t>.</a:t>
          </a:r>
        </a:p>
      </dgm:t>
    </dgm:pt>
    <dgm:pt modelId="{CBC6EAA6-A569-419D-A9B9-D70EB358A264}" type="parTrans" cxnId="{57586234-90E7-462C-8127-7F675044335B}">
      <dgm:prSet/>
      <dgm:spPr/>
      <dgm:t>
        <a:bodyPr/>
        <a:lstStyle/>
        <a:p>
          <a:pPr rtl="1"/>
          <a:endParaRPr lang="he-IL"/>
        </a:p>
      </dgm:t>
    </dgm:pt>
    <dgm:pt modelId="{E1BF2D53-C934-4B8A-8BD3-012AABA070A9}" type="sibTrans" cxnId="{57586234-90E7-462C-8127-7F675044335B}">
      <dgm:prSet/>
      <dgm:spPr/>
      <dgm:t>
        <a:bodyPr/>
        <a:lstStyle/>
        <a:p>
          <a:pPr rtl="1"/>
          <a:endParaRPr lang="he-IL"/>
        </a:p>
      </dgm:t>
    </dgm:pt>
    <dgm:pt modelId="{A217451A-2715-4CE4-9174-CEE05940C72D}">
      <dgm:prSet phldrT="[טקסט]"/>
      <dgm:spPr>
        <a:ln>
          <a:solidFill>
            <a:schemeClr val="tx1">
              <a:lumMod val="75000"/>
              <a:lumOff val="25000"/>
            </a:schemeClr>
          </a:solidFill>
        </a:ln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gm:spPr>
      <dgm:t>
        <a:bodyPr/>
        <a:lstStyle/>
        <a:p>
          <a:pPr rtl="1"/>
          <a:r>
            <a:rPr lang="he-IL" dirty="0"/>
            <a:t>ניתוח נתונים</a:t>
          </a:r>
        </a:p>
      </dgm:t>
    </dgm:pt>
    <dgm:pt modelId="{7922D218-8C73-4F0C-8736-926E2911E204}" type="parTrans" cxnId="{2773D4E5-EA2F-4DFE-B746-E6673386A6A3}">
      <dgm:prSet/>
      <dgm:spPr/>
      <dgm:t>
        <a:bodyPr/>
        <a:lstStyle/>
        <a:p>
          <a:pPr rtl="1"/>
          <a:endParaRPr lang="he-IL"/>
        </a:p>
      </dgm:t>
    </dgm:pt>
    <dgm:pt modelId="{0E62A45E-7CD3-4790-8B2F-A2027E70AFE2}" type="sibTrans" cxnId="{2773D4E5-EA2F-4DFE-B746-E6673386A6A3}">
      <dgm:prSet/>
      <dgm:spPr/>
      <dgm:t>
        <a:bodyPr/>
        <a:lstStyle/>
        <a:p>
          <a:pPr rtl="1"/>
          <a:endParaRPr lang="he-IL"/>
        </a:p>
      </dgm:t>
    </dgm:pt>
    <dgm:pt modelId="{B1D48D47-8503-44D9-9439-2A9D8D0ED831}">
      <dgm:prSet phldrT="[טקסט]" custT="1"/>
      <dgm:spPr>
        <a:solidFill>
          <a:schemeClr val="bg1">
            <a:alpha val="25000"/>
          </a:schemeClr>
        </a:solidFill>
        <a:effectLst>
          <a:softEdge rad="127000"/>
        </a:effectLst>
      </dgm:spPr>
      <dgm:t>
        <a:bodyPr/>
        <a:lstStyle/>
        <a:p>
          <a:pPr algn="ctr" rtl="1"/>
          <a:r>
            <a:rPr lang="he-IL" sz="1600" dirty="0"/>
            <a:t>סידור הנתונים בצורה נוחה יותר לניתוח בטבלה וסינון הנתונים על ידי מחיקת ערכים כפולים.</a:t>
          </a:r>
        </a:p>
      </dgm:t>
    </dgm:pt>
    <dgm:pt modelId="{684F7435-1BB7-4C45-9F60-87157D06C084}" type="parTrans" cxnId="{56CEC840-0710-43A4-81ED-4D326094C06B}">
      <dgm:prSet/>
      <dgm:spPr/>
      <dgm:t>
        <a:bodyPr/>
        <a:lstStyle/>
        <a:p>
          <a:pPr rtl="1"/>
          <a:endParaRPr lang="he-IL"/>
        </a:p>
      </dgm:t>
    </dgm:pt>
    <dgm:pt modelId="{ABB05461-CD38-4DB1-BA6F-B0F0B585D680}" type="sibTrans" cxnId="{56CEC840-0710-43A4-81ED-4D326094C06B}">
      <dgm:prSet/>
      <dgm:spPr/>
      <dgm:t>
        <a:bodyPr/>
        <a:lstStyle/>
        <a:p>
          <a:pPr rtl="1"/>
          <a:endParaRPr lang="he-IL"/>
        </a:p>
      </dgm:t>
    </dgm:pt>
    <dgm:pt modelId="{862C58B9-E63A-4F90-86C5-3AED91E55397}">
      <dgm:prSet phldrT="[טקסט]"/>
      <dgm:spPr>
        <a:ln>
          <a:solidFill>
            <a:schemeClr val="tx1">
              <a:lumMod val="75000"/>
              <a:lumOff val="25000"/>
            </a:schemeClr>
          </a:solidFill>
        </a:ln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gm:spPr>
      <dgm:t>
        <a:bodyPr/>
        <a:lstStyle/>
        <a:p>
          <a:pPr rtl="1"/>
          <a:r>
            <a:rPr lang="en-US" dirty="0"/>
            <a:t>EDA</a:t>
          </a:r>
          <a:r>
            <a:rPr lang="he-IL" dirty="0"/>
            <a:t> </a:t>
          </a:r>
        </a:p>
      </dgm:t>
    </dgm:pt>
    <dgm:pt modelId="{E7F6F60C-2C3F-463E-ACF5-73322E366FD8}" type="parTrans" cxnId="{725B8A08-8CED-4942-A521-E6B565D851A1}">
      <dgm:prSet/>
      <dgm:spPr/>
      <dgm:t>
        <a:bodyPr/>
        <a:lstStyle/>
        <a:p>
          <a:pPr rtl="1"/>
          <a:endParaRPr lang="he-IL"/>
        </a:p>
      </dgm:t>
    </dgm:pt>
    <dgm:pt modelId="{5BE4C195-A38A-48AA-831C-FD4D8EB914D7}" type="sibTrans" cxnId="{725B8A08-8CED-4942-A521-E6B565D851A1}">
      <dgm:prSet/>
      <dgm:spPr/>
      <dgm:t>
        <a:bodyPr/>
        <a:lstStyle/>
        <a:p>
          <a:pPr rtl="1"/>
          <a:endParaRPr lang="he-IL"/>
        </a:p>
      </dgm:t>
    </dgm:pt>
    <dgm:pt modelId="{0A2A701C-AF65-4C80-ABF7-F5AE1B929162}">
      <dgm:prSet phldrT="[טקסט]" custT="1"/>
      <dgm:spPr>
        <a:solidFill>
          <a:schemeClr val="bg1">
            <a:alpha val="25000"/>
          </a:schemeClr>
        </a:solidFill>
        <a:effectLst>
          <a:softEdge rad="127000"/>
        </a:effectLst>
      </dgm:spPr>
      <dgm:t>
        <a:bodyPr/>
        <a:lstStyle/>
        <a:p>
          <a:pPr algn="ctr" rtl="1"/>
          <a:r>
            <a:rPr lang="he-IL" sz="1600" dirty="0"/>
            <a:t>ניתוח נתונים והצגתם באמצעות גרפים שונים.</a:t>
          </a:r>
        </a:p>
      </dgm:t>
    </dgm:pt>
    <dgm:pt modelId="{006DBBE6-676F-4D7A-B733-DE6E62A47482}" type="parTrans" cxnId="{E769BDB7-E9BE-4E9F-9D3B-F12B5BA0F45D}">
      <dgm:prSet/>
      <dgm:spPr/>
      <dgm:t>
        <a:bodyPr/>
        <a:lstStyle/>
        <a:p>
          <a:pPr rtl="1"/>
          <a:endParaRPr lang="he-IL"/>
        </a:p>
      </dgm:t>
    </dgm:pt>
    <dgm:pt modelId="{FC466363-DE3C-4A44-B09C-8D8696986E44}" type="sibTrans" cxnId="{E769BDB7-E9BE-4E9F-9D3B-F12B5BA0F45D}">
      <dgm:prSet/>
      <dgm:spPr/>
      <dgm:t>
        <a:bodyPr/>
        <a:lstStyle/>
        <a:p>
          <a:pPr rtl="1"/>
          <a:endParaRPr lang="he-IL"/>
        </a:p>
      </dgm:t>
    </dgm:pt>
    <dgm:pt modelId="{EFDA58A1-1852-4E5A-AF26-63828E8992D7}">
      <dgm:prSet phldrT="[טקסט]"/>
      <dgm:spPr>
        <a:ln>
          <a:solidFill>
            <a:schemeClr val="tx1">
              <a:lumMod val="75000"/>
              <a:lumOff val="25000"/>
            </a:schemeClr>
          </a:solidFill>
        </a:ln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gm:spPr>
      <dgm:t>
        <a:bodyPr/>
        <a:lstStyle/>
        <a:p>
          <a:pPr rtl="1"/>
          <a:r>
            <a:rPr lang="he-IL" dirty="0"/>
            <a:t>למידת מכונה</a:t>
          </a:r>
        </a:p>
      </dgm:t>
    </dgm:pt>
    <dgm:pt modelId="{13CAA78B-3673-48F3-B62F-67AEBE19B6BA}" type="parTrans" cxnId="{7599FF29-8458-4E38-B132-444C0D2C54C1}">
      <dgm:prSet/>
      <dgm:spPr/>
      <dgm:t>
        <a:bodyPr/>
        <a:lstStyle/>
        <a:p>
          <a:pPr rtl="1"/>
          <a:endParaRPr lang="he-IL"/>
        </a:p>
      </dgm:t>
    </dgm:pt>
    <dgm:pt modelId="{71244EA8-99AD-4DA2-B100-E4D7A44E2A2C}" type="sibTrans" cxnId="{7599FF29-8458-4E38-B132-444C0D2C54C1}">
      <dgm:prSet/>
      <dgm:spPr/>
      <dgm:t>
        <a:bodyPr/>
        <a:lstStyle/>
        <a:p>
          <a:pPr rtl="1"/>
          <a:endParaRPr lang="he-IL"/>
        </a:p>
      </dgm:t>
    </dgm:pt>
    <dgm:pt modelId="{9AB9C655-6E89-4FC3-8EE6-8668AFF4E060}">
      <dgm:prSet phldrT="[טקסט]" custT="1"/>
      <dgm:spPr>
        <a:solidFill>
          <a:schemeClr val="bg1">
            <a:alpha val="25000"/>
          </a:schemeClr>
        </a:solidFill>
        <a:effectLst>
          <a:softEdge rad="127000"/>
        </a:effectLst>
      </dgm:spPr>
      <dgm:t>
        <a:bodyPr/>
        <a:lstStyle/>
        <a:p>
          <a:pPr algn="ctr" rtl="1"/>
          <a:r>
            <a:rPr lang="he-IL" sz="1600" dirty="0"/>
            <a:t>בניית מודל שיחזה מחיר למלון על פי הנתונים הספציפיים שמביאים לו.</a:t>
          </a:r>
        </a:p>
      </dgm:t>
    </dgm:pt>
    <dgm:pt modelId="{3A27B522-A8AE-4BF0-99AF-32AD1DBE3E0C}" type="parTrans" cxnId="{BB96C4F8-4035-44FB-8F98-D6DC7D2C9C3D}">
      <dgm:prSet/>
      <dgm:spPr/>
      <dgm:t>
        <a:bodyPr/>
        <a:lstStyle/>
        <a:p>
          <a:pPr rtl="1"/>
          <a:endParaRPr lang="he-IL"/>
        </a:p>
      </dgm:t>
    </dgm:pt>
    <dgm:pt modelId="{76DD8259-B18D-4BF1-92EB-4EB7D538B6CC}" type="sibTrans" cxnId="{BB96C4F8-4035-44FB-8F98-D6DC7D2C9C3D}">
      <dgm:prSet/>
      <dgm:spPr/>
      <dgm:t>
        <a:bodyPr/>
        <a:lstStyle/>
        <a:p>
          <a:pPr rtl="1"/>
          <a:endParaRPr lang="he-IL"/>
        </a:p>
      </dgm:t>
    </dgm:pt>
    <dgm:pt modelId="{740083B3-754A-4A2E-BA9E-CD01449D4900}" type="pres">
      <dgm:prSet presAssocID="{F1A3DF6B-9385-4FC4-B8C1-407417190FBE}" presName="rootnode" presStyleCnt="0">
        <dgm:presLayoutVars>
          <dgm:chMax/>
          <dgm:chPref/>
          <dgm:dir/>
          <dgm:animLvl val="lvl"/>
        </dgm:presLayoutVars>
      </dgm:prSet>
      <dgm:spPr/>
    </dgm:pt>
    <dgm:pt modelId="{18815B8A-0C6C-4822-BFD7-B44A48B99645}" type="pres">
      <dgm:prSet presAssocID="{747FC059-7344-4D38-8888-3041AA574AEC}" presName="composite" presStyleCnt="0"/>
      <dgm:spPr/>
    </dgm:pt>
    <dgm:pt modelId="{6086A7A6-EC00-413A-9010-7C1F4EAAFFDB}" type="pres">
      <dgm:prSet presAssocID="{747FC059-7344-4D38-8888-3041AA574AEC}" presName="bentUpArrow1" presStyleLbl="alignImgPlace1" presStyleIdx="0" presStyleCnt="3" custScaleX="146634" custScaleY="114353" custLinFactNeighborX="-10983" custLinFactNeighborY="18790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52DC7D5B-979A-4925-9404-7C060997A559}" type="pres">
      <dgm:prSet presAssocID="{747FC059-7344-4D38-8888-3041AA574AEC}" presName="ParentText" presStyleLbl="node1" presStyleIdx="0" presStyleCnt="4" custLinFactNeighborX="-45804" custLinFactNeighborY="8708">
        <dgm:presLayoutVars>
          <dgm:chMax val="1"/>
          <dgm:chPref val="1"/>
          <dgm:bulletEnabled val="1"/>
        </dgm:presLayoutVars>
      </dgm:prSet>
      <dgm:spPr/>
    </dgm:pt>
    <dgm:pt modelId="{758E67C3-0ED5-4F45-AECC-4FE889E44F63}" type="pres">
      <dgm:prSet presAssocID="{747FC059-7344-4D38-8888-3041AA574AEC}" presName="ChildText" presStyleLbl="revTx" presStyleIdx="0" presStyleCnt="4" custScaleX="379034" custScaleY="107365" custLinFactX="10025" custLinFactNeighborX="100000" custLinFactNeighborY="11464">
        <dgm:presLayoutVars>
          <dgm:chMax val="0"/>
          <dgm:chPref val="0"/>
          <dgm:bulletEnabled val="1"/>
        </dgm:presLayoutVars>
      </dgm:prSet>
      <dgm:spPr/>
    </dgm:pt>
    <dgm:pt modelId="{08410FFA-E78C-4865-B29F-81409523742D}" type="pres">
      <dgm:prSet presAssocID="{30E4A78E-4777-447B-AAA3-2DE7373F8F21}" presName="sibTrans" presStyleCnt="0"/>
      <dgm:spPr/>
    </dgm:pt>
    <dgm:pt modelId="{CB2FF13D-FFCF-4978-B579-9776E42688B7}" type="pres">
      <dgm:prSet presAssocID="{A217451A-2715-4CE4-9174-CEE05940C72D}" presName="composite" presStyleCnt="0"/>
      <dgm:spPr/>
    </dgm:pt>
    <dgm:pt modelId="{CD0DBC67-33E2-4ECB-BB04-753689A9E504}" type="pres">
      <dgm:prSet presAssocID="{A217451A-2715-4CE4-9174-CEE05940C72D}" presName="bentUpArrow1" presStyleLbl="alignImgPlace1" presStyleIdx="1" presStyleCnt="3" custScaleX="161546" custScaleY="107080" custLinFactNeighborX="-34910" custLinFactNeighborY="5345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D3BA443E-A4D5-4E58-AC44-6E0E81316AF4}" type="pres">
      <dgm:prSet presAssocID="{A217451A-2715-4CE4-9174-CEE05940C72D}" presName="ParentText" presStyleLbl="node1" presStyleIdx="1" presStyleCnt="4" custLinFactNeighborX="-60141" custLinFactNeighborY="377">
        <dgm:presLayoutVars>
          <dgm:chMax val="1"/>
          <dgm:chPref val="1"/>
          <dgm:bulletEnabled val="1"/>
        </dgm:presLayoutVars>
      </dgm:prSet>
      <dgm:spPr/>
    </dgm:pt>
    <dgm:pt modelId="{8A5D859E-4814-4DF9-BA08-BC940DC42AC9}" type="pres">
      <dgm:prSet presAssocID="{A217451A-2715-4CE4-9174-CEE05940C72D}" presName="ChildText" presStyleLbl="revTx" presStyleIdx="1" presStyleCnt="4" custScaleX="430178" custScaleY="84351" custLinFactNeighborX="88872" custLinFactNeighborY="-11208">
        <dgm:presLayoutVars>
          <dgm:chMax val="0"/>
          <dgm:chPref val="0"/>
          <dgm:bulletEnabled val="1"/>
        </dgm:presLayoutVars>
      </dgm:prSet>
      <dgm:spPr/>
    </dgm:pt>
    <dgm:pt modelId="{9E885299-D1FD-40C9-8F4E-1C43EF0883AF}" type="pres">
      <dgm:prSet presAssocID="{0E62A45E-7CD3-4790-8B2F-A2027E70AFE2}" presName="sibTrans" presStyleCnt="0"/>
      <dgm:spPr/>
    </dgm:pt>
    <dgm:pt modelId="{AD33A4AD-B13A-47EC-990D-85A725CEB655}" type="pres">
      <dgm:prSet presAssocID="{862C58B9-E63A-4F90-86C5-3AED91E55397}" presName="composite" presStyleCnt="0"/>
      <dgm:spPr/>
    </dgm:pt>
    <dgm:pt modelId="{B0D02C10-A288-408E-B53B-64A9201D8F44}" type="pres">
      <dgm:prSet presAssocID="{862C58B9-E63A-4F90-86C5-3AED91E55397}" presName="bentUpArrow1" presStyleLbl="alignImgPlace1" presStyleIdx="2" presStyleCnt="3" custScaleX="162374" custScaleY="118122" custLinFactNeighborX="-17582" custLinFactNeighborY="-2855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8D416F54-853D-489E-94C7-9D20C8C4517D}" type="pres">
      <dgm:prSet presAssocID="{862C58B9-E63A-4F90-86C5-3AED91E55397}" presName="ParentText" presStyleLbl="node1" presStyleIdx="2" presStyleCnt="4" custLinFactNeighborX="-46752" custLinFactNeighborY="-11798">
        <dgm:presLayoutVars>
          <dgm:chMax val="1"/>
          <dgm:chPref val="1"/>
          <dgm:bulletEnabled val="1"/>
        </dgm:presLayoutVars>
      </dgm:prSet>
      <dgm:spPr/>
    </dgm:pt>
    <dgm:pt modelId="{FBACCF48-A896-4381-B175-2F15E6C9B8B3}" type="pres">
      <dgm:prSet presAssocID="{862C58B9-E63A-4F90-86C5-3AED91E55397}" presName="ChildText" presStyleLbl="revTx" presStyleIdx="2" presStyleCnt="4" custScaleX="233689" custScaleY="84505" custLinFactNeighborX="7640" custLinFactNeighborY="-21334">
        <dgm:presLayoutVars>
          <dgm:chMax val="0"/>
          <dgm:chPref val="0"/>
          <dgm:bulletEnabled val="1"/>
        </dgm:presLayoutVars>
      </dgm:prSet>
      <dgm:spPr/>
    </dgm:pt>
    <dgm:pt modelId="{7862B541-0A61-47FF-863F-3D23A637AF7B}" type="pres">
      <dgm:prSet presAssocID="{5BE4C195-A38A-48AA-831C-FD4D8EB914D7}" presName="sibTrans" presStyleCnt="0"/>
      <dgm:spPr/>
    </dgm:pt>
    <dgm:pt modelId="{2E79FA83-AA8F-4CE4-BCE8-69EB71BA3EEF}" type="pres">
      <dgm:prSet presAssocID="{EFDA58A1-1852-4E5A-AF26-63828E8992D7}" presName="composite" presStyleCnt="0"/>
      <dgm:spPr/>
    </dgm:pt>
    <dgm:pt modelId="{14E922BB-D89D-4EB6-86A0-A8D4803414DF}" type="pres">
      <dgm:prSet presAssocID="{EFDA58A1-1852-4E5A-AF26-63828E8992D7}" presName="ParentText" presStyleLbl="node1" presStyleIdx="3" presStyleCnt="4" custLinFactNeighborX="-35004" custLinFactNeighborY="-7679">
        <dgm:presLayoutVars>
          <dgm:chMax val="1"/>
          <dgm:chPref val="1"/>
          <dgm:bulletEnabled val="1"/>
        </dgm:presLayoutVars>
      </dgm:prSet>
      <dgm:spPr/>
    </dgm:pt>
    <dgm:pt modelId="{DDDECF42-68F6-4298-AF57-32FB521631A5}" type="pres">
      <dgm:prSet presAssocID="{EFDA58A1-1852-4E5A-AF26-63828E8992D7}" presName="FinalChildText" presStyleLbl="revTx" presStyleIdx="3" presStyleCnt="4" custScaleX="270977" custScaleY="91343" custLinFactNeighborX="33672" custLinFactNeighborY="-14495">
        <dgm:presLayoutVars>
          <dgm:chMax val="0"/>
          <dgm:chPref val="0"/>
          <dgm:bulletEnabled val="1"/>
        </dgm:presLayoutVars>
      </dgm:prSet>
      <dgm:spPr/>
    </dgm:pt>
  </dgm:ptLst>
  <dgm:cxnLst>
    <dgm:cxn modelId="{725B8A08-8CED-4942-A521-E6B565D851A1}" srcId="{F1A3DF6B-9385-4FC4-B8C1-407417190FBE}" destId="{862C58B9-E63A-4F90-86C5-3AED91E55397}" srcOrd="2" destOrd="0" parTransId="{E7F6F60C-2C3F-463E-ACF5-73322E366FD8}" sibTransId="{5BE4C195-A38A-48AA-831C-FD4D8EB914D7}"/>
    <dgm:cxn modelId="{017DED15-0994-4590-9A09-8B841959FD65}" type="presOf" srcId="{3B9E0E30-B997-4404-8284-A753B1DBF973}" destId="{758E67C3-0ED5-4F45-AECC-4FE889E44F63}" srcOrd="0" destOrd="0" presId="urn:microsoft.com/office/officeart/2005/8/layout/StepDownProcess"/>
    <dgm:cxn modelId="{7599FF29-8458-4E38-B132-444C0D2C54C1}" srcId="{F1A3DF6B-9385-4FC4-B8C1-407417190FBE}" destId="{EFDA58A1-1852-4E5A-AF26-63828E8992D7}" srcOrd="3" destOrd="0" parTransId="{13CAA78B-3673-48F3-B62F-67AEBE19B6BA}" sibTransId="{71244EA8-99AD-4DA2-B100-E4D7A44E2A2C}"/>
    <dgm:cxn modelId="{57586234-90E7-462C-8127-7F675044335B}" srcId="{747FC059-7344-4D38-8888-3041AA574AEC}" destId="{3B9E0E30-B997-4404-8284-A753B1DBF973}" srcOrd="0" destOrd="0" parTransId="{CBC6EAA6-A569-419D-A9B9-D70EB358A264}" sibTransId="{E1BF2D53-C934-4B8A-8BD3-012AABA070A9}"/>
    <dgm:cxn modelId="{56CEC840-0710-43A4-81ED-4D326094C06B}" srcId="{A217451A-2715-4CE4-9174-CEE05940C72D}" destId="{B1D48D47-8503-44D9-9439-2A9D8D0ED831}" srcOrd="0" destOrd="0" parTransId="{684F7435-1BB7-4C45-9F60-87157D06C084}" sibTransId="{ABB05461-CD38-4DB1-BA6F-B0F0B585D680}"/>
    <dgm:cxn modelId="{6BA0C547-160D-4777-BF50-0F013323A783}" type="presOf" srcId="{A217451A-2715-4CE4-9174-CEE05940C72D}" destId="{D3BA443E-A4D5-4E58-AC44-6E0E81316AF4}" srcOrd="0" destOrd="0" presId="urn:microsoft.com/office/officeart/2005/8/layout/StepDownProcess"/>
    <dgm:cxn modelId="{0EFC6E82-0DE4-49D0-92D1-4B2A6ACC9229}" type="presOf" srcId="{0A2A701C-AF65-4C80-ABF7-F5AE1B929162}" destId="{FBACCF48-A896-4381-B175-2F15E6C9B8B3}" srcOrd="0" destOrd="0" presId="urn:microsoft.com/office/officeart/2005/8/layout/StepDownProcess"/>
    <dgm:cxn modelId="{F1BB7082-2BFC-4A51-9049-4CDE79129C9D}" srcId="{F1A3DF6B-9385-4FC4-B8C1-407417190FBE}" destId="{747FC059-7344-4D38-8888-3041AA574AEC}" srcOrd="0" destOrd="0" parTransId="{3AC583FB-7C28-4CF4-97A5-FE96D60F3779}" sibTransId="{30E4A78E-4777-447B-AAA3-2DE7373F8F21}"/>
    <dgm:cxn modelId="{2069D38A-1A49-422C-8E46-8787058A1EB2}" type="presOf" srcId="{747FC059-7344-4D38-8888-3041AA574AEC}" destId="{52DC7D5B-979A-4925-9404-7C060997A559}" srcOrd="0" destOrd="0" presId="urn:microsoft.com/office/officeart/2005/8/layout/StepDownProcess"/>
    <dgm:cxn modelId="{C392AA8C-A47D-485D-8DFA-591383CF8F53}" type="presOf" srcId="{9AB9C655-6E89-4FC3-8EE6-8668AFF4E060}" destId="{DDDECF42-68F6-4298-AF57-32FB521631A5}" srcOrd="0" destOrd="0" presId="urn:microsoft.com/office/officeart/2005/8/layout/StepDownProcess"/>
    <dgm:cxn modelId="{124E4EA9-4450-468B-96B6-8BAD0A485D47}" type="presOf" srcId="{862C58B9-E63A-4F90-86C5-3AED91E55397}" destId="{8D416F54-853D-489E-94C7-9D20C8C4517D}" srcOrd="0" destOrd="0" presId="urn:microsoft.com/office/officeart/2005/8/layout/StepDownProcess"/>
    <dgm:cxn modelId="{E769BDB7-E9BE-4E9F-9D3B-F12B5BA0F45D}" srcId="{862C58B9-E63A-4F90-86C5-3AED91E55397}" destId="{0A2A701C-AF65-4C80-ABF7-F5AE1B929162}" srcOrd="0" destOrd="0" parTransId="{006DBBE6-676F-4D7A-B733-DE6E62A47482}" sibTransId="{FC466363-DE3C-4A44-B09C-8D8696986E44}"/>
    <dgm:cxn modelId="{47F573D8-2727-4979-AE5C-19276BCB3C18}" type="presOf" srcId="{F1A3DF6B-9385-4FC4-B8C1-407417190FBE}" destId="{740083B3-754A-4A2E-BA9E-CD01449D4900}" srcOrd="0" destOrd="0" presId="urn:microsoft.com/office/officeart/2005/8/layout/StepDownProcess"/>
    <dgm:cxn modelId="{B16BC2DB-DBA1-43A8-BFDB-943A821209C3}" type="presOf" srcId="{B1D48D47-8503-44D9-9439-2A9D8D0ED831}" destId="{8A5D859E-4814-4DF9-BA08-BC940DC42AC9}" srcOrd="0" destOrd="0" presId="urn:microsoft.com/office/officeart/2005/8/layout/StepDownProcess"/>
    <dgm:cxn modelId="{93130AE3-9871-4B9E-A2E9-0A3B0825EBA0}" type="presOf" srcId="{EFDA58A1-1852-4E5A-AF26-63828E8992D7}" destId="{14E922BB-D89D-4EB6-86A0-A8D4803414DF}" srcOrd="0" destOrd="0" presId="urn:microsoft.com/office/officeart/2005/8/layout/StepDownProcess"/>
    <dgm:cxn modelId="{2773D4E5-EA2F-4DFE-B746-E6673386A6A3}" srcId="{F1A3DF6B-9385-4FC4-B8C1-407417190FBE}" destId="{A217451A-2715-4CE4-9174-CEE05940C72D}" srcOrd="1" destOrd="0" parTransId="{7922D218-8C73-4F0C-8736-926E2911E204}" sibTransId="{0E62A45E-7CD3-4790-8B2F-A2027E70AFE2}"/>
    <dgm:cxn modelId="{BB96C4F8-4035-44FB-8F98-D6DC7D2C9C3D}" srcId="{EFDA58A1-1852-4E5A-AF26-63828E8992D7}" destId="{9AB9C655-6E89-4FC3-8EE6-8668AFF4E060}" srcOrd="0" destOrd="0" parTransId="{3A27B522-A8AE-4BF0-99AF-32AD1DBE3E0C}" sibTransId="{76DD8259-B18D-4BF1-92EB-4EB7D538B6CC}"/>
    <dgm:cxn modelId="{7656B731-A3A6-4FBE-BB00-4A0EE9CC9F15}" type="presParOf" srcId="{740083B3-754A-4A2E-BA9E-CD01449D4900}" destId="{18815B8A-0C6C-4822-BFD7-B44A48B99645}" srcOrd="0" destOrd="0" presId="urn:microsoft.com/office/officeart/2005/8/layout/StepDownProcess"/>
    <dgm:cxn modelId="{EA660D17-8810-4882-B33E-16B7FED65F52}" type="presParOf" srcId="{18815B8A-0C6C-4822-BFD7-B44A48B99645}" destId="{6086A7A6-EC00-413A-9010-7C1F4EAAFFDB}" srcOrd="0" destOrd="0" presId="urn:microsoft.com/office/officeart/2005/8/layout/StepDownProcess"/>
    <dgm:cxn modelId="{81CCE753-2239-461F-9CC0-E4A9DCB45D82}" type="presParOf" srcId="{18815B8A-0C6C-4822-BFD7-B44A48B99645}" destId="{52DC7D5B-979A-4925-9404-7C060997A559}" srcOrd="1" destOrd="0" presId="urn:microsoft.com/office/officeart/2005/8/layout/StepDownProcess"/>
    <dgm:cxn modelId="{C9AB5A6C-EBB7-4EC3-B368-9809F7880D9E}" type="presParOf" srcId="{18815B8A-0C6C-4822-BFD7-B44A48B99645}" destId="{758E67C3-0ED5-4F45-AECC-4FE889E44F63}" srcOrd="2" destOrd="0" presId="urn:microsoft.com/office/officeart/2005/8/layout/StepDownProcess"/>
    <dgm:cxn modelId="{26EFA9F2-5BA4-49CA-B581-4498ABA30E87}" type="presParOf" srcId="{740083B3-754A-4A2E-BA9E-CD01449D4900}" destId="{08410FFA-E78C-4865-B29F-81409523742D}" srcOrd="1" destOrd="0" presId="urn:microsoft.com/office/officeart/2005/8/layout/StepDownProcess"/>
    <dgm:cxn modelId="{435F3F38-8488-46FE-8E04-2DC6718CFEC2}" type="presParOf" srcId="{740083B3-754A-4A2E-BA9E-CD01449D4900}" destId="{CB2FF13D-FFCF-4978-B579-9776E42688B7}" srcOrd="2" destOrd="0" presId="urn:microsoft.com/office/officeart/2005/8/layout/StepDownProcess"/>
    <dgm:cxn modelId="{0B8BBE4B-1E5C-4AB7-B624-D3A8C620FE98}" type="presParOf" srcId="{CB2FF13D-FFCF-4978-B579-9776E42688B7}" destId="{CD0DBC67-33E2-4ECB-BB04-753689A9E504}" srcOrd="0" destOrd="0" presId="urn:microsoft.com/office/officeart/2005/8/layout/StepDownProcess"/>
    <dgm:cxn modelId="{80EF573C-2A58-4CDA-93F4-5B13AE78F806}" type="presParOf" srcId="{CB2FF13D-FFCF-4978-B579-9776E42688B7}" destId="{D3BA443E-A4D5-4E58-AC44-6E0E81316AF4}" srcOrd="1" destOrd="0" presId="urn:microsoft.com/office/officeart/2005/8/layout/StepDownProcess"/>
    <dgm:cxn modelId="{1D696047-91BD-4A5A-8694-EF586005878D}" type="presParOf" srcId="{CB2FF13D-FFCF-4978-B579-9776E42688B7}" destId="{8A5D859E-4814-4DF9-BA08-BC940DC42AC9}" srcOrd="2" destOrd="0" presId="urn:microsoft.com/office/officeart/2005/8/layout/StepDownProcess"/>
    <dgm:cxn modelId="{016D5F36-3B2A-4C14-9FF6-FB43F4D76B5F}" type="presParOf" srcId="{740083B3-754A-4A2E-BA9E-CD01449D4900}" destId="{9E885299-D1FD-40C9-8F4E-1C43EF0883AF}" srcOrd="3" destOrd="0" presId="urn:microsoft.com/office/officeart/2005/8/layout/StepDownProcess"/>
    <dgm:cxn modelId="{8B2E3332-A134-465F-B891-04BCF2A180E8}" type="presParOf" srcId="{740083B3-754A-4A2E-BA9E-CD01449D4900}" destId="{AD33A4AD-B13A-47EC-990D-85A725CEB655}" srcOrd="4" destOrd="0" presId="urn:microsoft.com/office/officeart/2005/8/layout/StepDownProcess"/>
    <dgm:cxn modelId="{3F280C4F-E3A3-42CA-9362-3C451DBEB282}" type="presParOf" srcId="{AD33A4AD-B13A-47EC-990D-85A725CEB655}" destId="{B0D02C10-A288-408E-B53B-64A9201D8F44}" srcOrd="0" destOrd="0" presId="urn:microsoft.com/office/officeart/2005/8/layout/StepDownProcess"/>
    <dgm:cxn modelId="{9B1652C1-97EC-4EE3-B5DD-54AB42F6BC55}" type="presParOf" srcId="{AD33A4AD-B13A-47EC-990D-85A725CEB655}" destId="{8D416F54-853D-489E-94C7-9D20C8C4517D}" srcOrd="1" destOrd="0" presId="urn:microsoft.com/office/officeart/2005/8/layout/StepDownProcess"/>
    <dgm:cxn modelId="{C4E632C4-2E50-4A3B-BB35-99A3950C6007}" type="presParOf" srcId="{AD33A4AD-B13A-47EC-990D-85A725CEB655}" destId="{FBACCF48-A896-4381-B175-2F15E6C9B8B3}" srcOrd="2" destOrd="0" presId="urn:microsoft.com/office/officeart/2005/8/layout/StepDownProcess"/>
    <dgm:cxn modelId="{AD3FB62A-A952-4892-8F5B-25644C63763B}" type="presParOf" srcId="{740083B3-754A-4A2E-BA9E-CD01449D4900}" destId="{7862B541-0A61-47FF-863F-3D23A637AF7B}" srcOrd="5" destOrd="0" presId="urn:microsoft.com/office/officeart/2005/8/layout/StepDownProcess"/>
    <dgm:cxn modelId="{B06EE7B0-BE6C-44F4-A77F-6A9982D1FC66}" type="presParOf" srcId="{740083B3-754A-4A2E-BA9E-CD01449D4900}" destId="{2E79FA83-AA8F-4CE4-BCE8-69EB71BA3EEF}" srcOrd="6" destOrd="0" presId="urn:microsoft.com/office/officeart/2005/8/layout/StepDownProcess"/>
    <dgm:cxn modelId="{D916858D-11B4-42B4-B862-1CE56E8E686B}" type="presParOf" srcId="{2E79FA83-AA8F-4CE4-BCE8-69EB71BA3EEF}" destId="{14E922BB-D89D-4EB6-86A0-A8D4803414DF}" srcOrd="0" destOrd="0" presId="urn:microsoft.com/office/officeart/2005/8/layout/StepDownProcess"/>
    <dgm:cxn modelId="{89A84117-AE21-4C1E-B406-C826CE54ED10}" type="presParOf" srcId="{2E79FA83-AA8F-4CE4-BCE8-69EB71BA3EEF}" destId="{DDDECF42-68F6-4298-AF57-32FB521631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6A7A6-EC00-413A-9010-7C1F4EAAFFDB}">
      <dsp:nvSpPr>
        <dsp:cNvPr id="0" name=""/>
        <dsp:cNvSpPr/>
      </dsp:nvSpPr>
      <dsp:spPr>
        <a:xfrm rot="5400000">
          <a:off x="604391" y="1058667"/>
          <a:ext cx="1141648" cy="16666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4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2DC7D5B-979A-4925-9404-7C060997A559}">
      <dsp:nvSpPr>
        <dsp:cNvPr id="0" name=""/>
        <dsp:cNvSpPr/>
      </dsp:nvSpPr>
      <dsp:spPr>
        <a:xfrm>
          <a:off x="0" y="131840"/>
          <a:ext cx="1680641" cy="117639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120900" h="88900" prst="riblet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הרכשה </a:t>
          </a:r>
        </a:p>
      </dsp:txBody>
      <dsp:txXfrm>
        <a:off x="57437" y="189277"/>
        <a:ext cx="1565767" cy="1061520"/>
      </dsp:txXfrm>
    </dsp:sp>
    <dsp:sp modelId="{758E67C3-0ED5-4F45-AECC-4FE889E44F63}">
      <dsp:nvSpPr>
        <dsp:cNvPr id="0" name=""/>
        <dsp:cNvSpPr/>
      </dsp:nvSpPr>
      <dsp:spPr>
        <a:xfrm>
          <a:off x="1856516" y="215583"/>
          <a:ext cx="4633077" cy="1020841"/>
        </a:xfrm>
        <a:prstGeom prst="rect">
          <a:avLst/>
        </a:prstGeom>
        <a:solidFill>
          <a:schemeClr val="bg1">
            <a:alpha val="25000"/>
          </a:schemeClr>
        </a:solidFill>
        <a:ln>
          <a:noFill/>
        </a:ln>
        <a:effectLst>
          <a:softEdge rad="1270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600" kern="1200" dirty="0"/>
            <a:t>הרכשת נתונים ראשונית באמצעות </a:t>
          </a:r>
          <a:r>
            <a:rPr lang="en-US" sz="1600" kern="1200" dirty="0"/>
            <a:t>crawling</a:t>
          </a:r>
          <a:r>
            <a:rPr lang="he-IL" sz="1600" kern="1200" dirty="0"/>
            <a:t> מאתר </a:t>
          </a:r>
          <a:r>
            <a:rPr lang="en-US" sz="1600" kern="1200" dirty="0"/>
            <a:t>Booking  </a:t>
          </a:r>
          <a:r>
            <a:rPr lang="he-IL" sz="1600" kern="1200" dirty="0"/>
            <a:t> ושמירה ל</a:t>
          </a:r>
          <a:r>
            <a:rPr lang="en-US" sz="1600" kern="1200" dirty="0"/>
            <a:t>Data frame</a:t>
          </a:r>
          <a:r>
            <a:rPr lang="he-IL" sz="1600" kern="1200" dirty="0"/>
            <a:t>.</a:t>
          </a:r>
        </a:p>
      </dsp:txBody>
      <dsp:txXfrm>
        <a:off x="1856516" y="215583"/>
        <a:ext cx="4633077" cy="1020841"/>
      </dsp:txXfrm>
    </dsp:sp>
    <dsp:sp modelId="{CD0DBC67-33E2-4ECB-BB04-753689A9E504}">
      <dsp:nvSpPr>
        <dsp:cNvPr id="0" name=""/>
        <dsp:cNvSpPr/>
      </dsp:nvSpPr>
      <dsp:spPr>
        <a:xfrm rot="5400000">
          <a:off x="2881847" y="2232820"/>
          <a:ext cx="1069037" cy="18361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4">
                <a:tint val="50000"/>
                <a:hueOff val="5430266"/>
                <a:satOff val="-26493"/>
                <a:lumOff val="3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50000"/>
                <a:hueOff val="5430266"/>
                <a:satOff val="-26493"/>
                <a:lumOff val="3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50000"/>
                <a:hueOff val="5430266"/>
                <a:satOff val="-26493"/>
                <a:lumOff val="3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3BA443E-A4D5-4E58-AC44-6E0E81316AF4}">
      <dsp:nvSpPr>
        <dsp:cNvPr id="0" name=""/>
        <dsp:cNvSpPr/>
      </dsp:nvSpPr>
      <dsp:spPr>
        <a:xfrm>
          <a:off x="2038715" y="1426960"/>
          <a:ext cx="1680641" cy="117639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ניתוח נתונים</a:t>
          </a:r>
        </a:p>
      </dsp:txBody>
      <dsp:txXfrm>
        <a:off x="2096152" y="1484397"/>
        <a:ext cx="1565767" cy="1061520"/>
      </dsp:txXfrm>
    </dsp:sp>
    <dsp:sp modelId="{8A5D859E-4814-4DF9-BA08-BC940DC42AC9}">
      <dsp:nvSpPr>
        <dsp:cNvPr id="0" name=""/>
        <dsp:cNvSpPr/>
      </dsp:nvSpPr>
      <dsp:spPr>
        <a:xfrm>
          <a:off x="3798481" y="1502550"/>
          <a:ext cx="5258229" cy="802020"/>
        </a:xfrm>
        <a:prstGeom prst="rect">
          <a:avLst/>
        </a:prstGeom>
        <a:solidFill>
          <a:schemeClr val="bg1">
            <a:alpha val="25000"/>
          </a:schemeClr>
        </a:solidFill>
        <a:ln>
          <a:noFill/>
        </a:ln>
        <a:effectLst>
          <a:softEdge rad="1270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600" kern="1200" dirty="0"/>
            <a:t>סידור הנתונים בצורה נוחה יותר לניתוח בטבלה וסינון הנתונים על ידי מחיקת ערכים כפולים.</a:t>
          </a:r>
        </a:p>
      </dsp:txBody>
      <dsp:txXfrm>
        <a:off x="3798481" y="1502550"/>
        <a:ext cx="5258229" cy="802020"/>
      </dsp:txXfrm>
    </dsp:sp>
    <dsp:sp modelId="{B0D02C10-A288-408E-B53B-64A9201D8F44}">
      <dsp:nvSpPr>
        <dsp:cNvPr id="0" name=""/>
        <dsp:cNvSpPr/>
      </dsp:nvSpPr>
      <dsp:spPr>
        <a:xfrm rot="5400000">
          <a:off x="5090887" y="3503070"/>
          <a:ext cx="1179276" cy="18455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4">
                <a:tint val="50000"/>
                <a:hueOff val="10860531"/>
                <a:satOff val="-52986"/>
                <a:lumOff val="7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50000"/>
                <a:hueOff val="10860531"/>
                <a:satOff val="-52986"/>
                <a:lumOff val="7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50000"/>
                <a:hueOff val="10860531"/>
                <a:satOff val="-52986"/>
                <a:lumOff val="7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D416F54-853D-489E-94C7-9D20C8C4517D}">
      <dsp:nvSpPr>
        <dsp:cNvPr id="0" name=""/>
        <dsp:cNvSpPr/>
      </dsp:nvSpPr>
      <dsp:spPr>
        <a:xfrm>
          <a:off x="4330946" y="2640555"/>
          <a:ext cx="1680641" cy="117639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EDA</a:t>
          </a:r>
          <a:r>
            <a:rPr lang="he-IL" sz="3100" kern="1200" dirty="0"/>
            <a:t> </a:t>
          </a:r>
        </a:p>
      </dsp:txBody>
      <dsp:txXfrm>
        <a:off x="4388383" y="2697992"/>
        <a:ext cx="1565767" cy="1061520"/>
      </dsp:txXfrm>
    </dsp:sp>
    <dsp:sp modelId="{FBACCF48-A896-4381-B175-2F15E6C9B8B3}">
      <dsp:nvSpPr>
        <dsp:cNvPr id="0" name=""/>
        <dsp:cNvSpPr/>
      </dsp:nvSpPr>
      <dsp:spPr>
        <a:xfrm>
          <a:off x="6073642" y="2762359"/>
          <a:ext cx="2856469" cy="803485"/>
        </a:xfrm>
        <a:prstGeom prst="rect">
          <a:avLst/>
        </a:prstGeom>
        <a:solidFill>
          <a:schemeClr val="bg1">
            <a:alpha val="25000"/>
          </a:schemeClr>
        </a:solidFill>
        <a:ln>
          <a:noFill/>
        </a:ln>
        <a:effectLst>
          <a:softEdge rad="1270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600" kern="1200" dirty="0"/>
            <a:t>ניתוח נתונים והצגתם באמצעות גרפים שונים.</a:t>
          </a:r>
        </a:p>
      </dsp:txBody>
      <dsp:txXfrm>
        <a:off x="6073642" y="2762359"/>
        <a:ext cx="2856469" cy="803485"/>
      </dsp:txXfrm>
    </dsp:sp>
    <dsp:sp modelId="{14E922BB-D89D-4EB6-86A0-A8D4803414DF}">
      <dsp:nvSpPr>
        <dsp:cNvPr id="0" name=""/>
        <dsp:cNvSpPr/>
      </dsp:nvSpPr>
      <dsp:spPr>
        <a:xfrm>
          <a:off x="6614736" y="4100950"/>
          <a:ext cx="1680641" cy="117639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>
              <a:lumMod val="75000"/>
              <a:lumOff val="25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120900" h="88900" prst="divot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למידת מכונה</a:t>
          </a:r>
        </a:p>
      </dsp:txBody>
      <dsp:txXfrm>
        <a:off x="6672173" y="4158387"/>
        <a:ext cx="1565767" cy="1061520"/>
      </dsp:txXfrm>
    </dsp:sp>
    <dsp:sp modelId="{DDDECF42-68F6-4298-AF57-32FB521631A5}">
      <dsp:nvSpPr>
        <dsp:cNvPr id="0" name=""/>
        <dsp:cNvSpPr/>
      </dsp:nvSpPr>
      <dsp:spPr>
        <a:xfrm>
          <a:off x="8250296" y="4206817"/>
          <a:ext cx="3312255" cy="868501"/>
        </a:xfrm>
        <a:prstGeom prst="rect">
          <a:avLst/>
        </a:prstGeom>
        <a:solidFill>
          <a:schemeClr val="bg1">
            <a:alpha val="25000"/>
          </a:schemeClr>
        </a:solidFill>
        <a:ln>
          <a:noFill/>
        </a:ln>
        <a:effectLst>
          <a:softEdge rad="1270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600" kern="1200" dirty="0"/>
            <a:t>בניית מודל שיחזה מחיר למלון על פי הנתונים הספציפיים שמביאים לו.</a:t>
          </a:r>
        </a:p>
      </dsp:txBody>
      <dsp:txXfrm>
        <a:off x="8250296" y="4206817"/>
        <a:ext cx="3312255" cy="868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69AB0-1559-47D6-B6E2-EA66C3452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01DAFAA-6B6E-4C2B-8FB0-CBB568E92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8224931-7B8E-4BA6-9224-BFF91F09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093554C-BB2A-4555-BBB8-DED38ACF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AE7306-4D35-4486-AE4B-DA722847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41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E6C04A-0244-4D9F-B2C4-18D25781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EA576F7-0A36-48CE-9BF1-1C5314F85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703964B-A164-47D4-B114-8AD24932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948B3B-5D97-44E3-8EC4-C9B72DED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3EBB66F-5A02-45B2-B8AD-86E0E8B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96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B3DB16B-E98F-49AA-BA7C-563BC075F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01C6AC-39B0-4093-A6C7-BF9A29B60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EBE1FD-E809-4C03-85B3-1DC44B7B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AFA9CA7-B17A-4FBE-A57B-82BFCD31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6F5E54-92A0-4F46-B725-AD6123A2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94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1B7C83-5191-433B-AB7E-6F0C7A60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94B6A7D-8428-4744-83FC-80CF95DE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D9AB46A-681B-4B70-88BF-B67C73FC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4D78A0-C8DE-4D5A-999F-425F14352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7B177F-DC6E-4591-B351-39BB3C5C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63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6A5997-0AC6-4F78-B6EF-BDEF22DA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020B82B-BB0C-42D9-AC53-635169975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1BA772A-9560-44B7-8758-22257112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7E7E97-2F0C-46AC-B7DF-8C6B341B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13FA956-C4BB-46A9-A0EE-873A3925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590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8E8ED8-45A3-4C0E-A9A3-B3744A11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E6E514-274B-47BA-94C3-A5F69983F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E09ED84-EA09-4724-8F64-C30975C85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9A9AC39-03AF-49F8-8593-9B1736C3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D60353-2FA3-4734-97E9-58791199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21053F9-F025-4AD0-9B60-E38FAD9E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843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6F73C2-5F70-4DE0-87D9-061AA15C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0111A09-B77D-4774-9D6B-C32DD5D8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F7ABCF0-DCBD-46C4-B839-8F59E1DD8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1C91551-CA1F-491F-9C2F-BF8D08800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6B59F7D-B0FB-4B39-ABF8-700E43C6E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233CDFE-C862-46EA-9724-DB33A02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186154E-FDCC-46EE-9289-EBD9E32F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556E917-A3B7-4330-BEF6-1378E68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301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2355DB-C4B1-45CE-8481-A9050A67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197ADD3-7806-4E33-BD6B-95A83C7B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22C9862-7A34-49A6-89D3-2D6797C3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9667A08-39D9-4C90-9356-330732FE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72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D7C5A98-CD1A-4DBD-AD25-333926FF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60CD1CD-C0BF-40B1-93EE-47792ECE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9DCA9E3-7904-479A-A637-D52CBA0B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847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C40FCE-5FC2-47E3-9D34-61DA127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ECD746-C991-4985-9DA6-2242678C6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1FB577-4EA3-4CE0-B757-C72E6AE41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023B37-D814-4178-9354-B628E238B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2EC26AC-37D5-4ACD-AC30-6AD5B649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817BF79-A756-489F-BEF7-F1357884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909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4FF8D9-B8C2-4F59-ACE5-203242ED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D4BD925-9446-48E4-9859-97178B1EE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B76EC94-4BB2-45C4-80EF-9C8A9EFF1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7671815-CD1E-4DCB-BB15-112B5CE0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B917B5A-F748-415B-ADA7-64CAF8A3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325CDC-3ABB-4EC5-A3B4-86993F96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49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69D8FF"/>
            </a:gs>
            <a:gs pos="59000">
              <a:schemeClr val="accent2">
                <a:lumMod val="60000"/>
                <a:lumOff val="40000"/>
              </a:schemeClr>
            </a:gs>
            <a:gs pos="100000">
              <a:srgbClr val="F6BC95"/>
            </a:gs>
            <a:gs pos="98000">
              <a:schemeClr val="accent2">
                <a:lumMod val="40000"/>
                <a:lumOff val="60000"/>
              </a:schemeClr>
            </a:gs>
            <a:gs pos="15000">
              <a:schemeClr val="accent5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D0627AE-577A-46B4-9E19-0852EF34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7A28EA4-8776-42E6-AD0E-B94924269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F7988F-147C-4621-8355-03532E79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BACCD-B3C1-4DED-876E-A023237B2A34}" type="datetimeFigureOut">
              <a:rPr lang="he-IL" smtClean="0"/>
              <a:t>כ"ח/שבט/תשפ"ג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9C8D105-E928-4F81-8D08-936A2C50E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6A0DDD9-E812-41D9-8C52-0394AF488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26FAE-0989-4D2A-9814-8F552B328E8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698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ooking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899D9BCF-A1BE-4053-96FF-F9804848D908}"/>
              </a:ext>
            </a:extLst>
          </p:cNvPr>
          <p:cNvSpPr/>
          <p:nvPr/>
        </p:nvSpPr>
        <p:spPr>
          <a:xfrm>
            <a:off x="968187" y="2268070"/>
            <a:ext cx="10094259" cy="1323439"/>
          </a:xfrm>
          <a:prstGeom prst="rect">
            <a:avLst/>
          </a:prstGeom>
          <a:noFill/>
          <a:effectLst>
            <a:glow rad="228600">
              <a:schemeClr val="accent1">
                <a:lumMod val="50000"/>
                <a:alpha val="40000"/>
              </a:schemeClr>
            </a:glow>
            <a:outerShdw blurRad="50800" dist="38100" dir="2700000" algn="tl" rotWithShape="0">
              <a:schemeClr val="accent4">
                <a:lumMod val="40000"/>
                <a:lumOff val="60000"/>
                <a:alpha val="40000"/>
              </a:schemeClr>
            </a:outerShdw>
            <a:reflection blurRad="1117600" endPos="25000" dist="635000" dir="5400000" sy="-100000" algn="bl" rotWithShape="0"/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angle"/>
          </a:sp3d>
        </p:spPr>
        <p:txBody>
          <a:bodyPr wrap="squar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8000" b="1" dirty="0">
                <a:ln w="7620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פרויקט "המחיר לחופש"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DE728-32BB-4379-8AC9-E27D846AF096}"/>
              </a:ext>
            </a:extLst>
          </p:cNvPr>
          <p:cNvSpPr txBox="1"/>
          <p:nvPr/>
        </p:nvSpPr>
        <p:spPr>
          <a:xfrm>
            <a:off x="0" y="4485155"/>
            <a:ext cx="3657600" cy="10772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363C02"/>
                </a:solidFill>
              </a:rPr>
              <a:t>מגישים: יוגב רפאל</a:t>
            </a:r>
          </a:p>
          <a:p>
            <a:r>
              <a:rPr lang="he-IL" sz="3200" dirty="0">
                <a:solidFill>
                  <a:srgbClr val="363C02"/>
                </a:solidFill>
              </a:rPr>
              <a:t>            שרון נעים</a:t>
            </a:r>
          </a:p>
        </p:txBody>
      </p:sp>
    </p:spTree>
    <p:extLst>
      <p:ext uri="{BB962C8B-B14F-4D97-AF65-F5344CB8AC3E}">
        <p14:creationId xmlns:p14="http://schemas.microsoft.com/office/powerpoint/2010/main" val="2855404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52583-B7AE-42C5-B348-131316D20891}"/>
              </a:ext>
            </a:extLst>
          </p:cNvPr>
          <p:cNvSpPr txBox="1"/>
          <p:nvPr/>
        </p:nvSpPr>
        <p:spPr>
          <a:xfrm>
            <a:off x="2294965" y="331695"/>
            <a:ext cx="71000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dirty="0"/>
              <a:t>למידת מכונה</a:t>
            </a:r>
            <a:r>
              <a:rPr lang="en-US" sz="4000" b="1" dirty="0"/>
              <a:t>Machine learning-</a:t>
            </a:r>
            <a:endParaRPr lang="he-IL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D83C-BAB7-414E-B588-5AC65E327567}"/>
              </a:ext>
            </a:extLst>
          </p:cNvPr>
          <p:cNvSpPr txBox="1"/>
          <p:nvPr/>
        </p:nvSpPr>
        <p:spPr>
          <a:xfrm>
            <a:off x="2294965" y="1039581"/>
            <a:ext cx="914400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68000" indent="-285750">
              <a:buFont typeface="Courier New" panose="02070309020205020404" pitchFamily="49" charset="0"/>
              <a:buChar char="o"/>
            </a:pPr>
            <a:r>
              <a:rPr lang="he-IL" dirty="0"/>
              <a:t>לצורך המודל השתמשנו מתוך ה-</a:t>
            </a:r>
            <a:r>
              <a:rPr lang="en-US" dirty="0" err="1"/>
              <a:t>dataframe</a:t>
            </a:r>
            <a:r>
              <a:rPr lang="he-IL" dirty="0"/>
              <a:t> העדכני רק בעמודות עם ערכים מספריים והם:</a:t>
            </a:r>
          </a:p>
          <a:p>
            <a:pPr marL="468000"/>
            <a:r>
              <a:rPr lang="en-US" dirty="0"/>
              <a:t> .Score ,Review ,Price ,</a:t>
            </a:r>
            <a:r>
              <a:rPr lang="en-US" dirty="0" err="1"/>
              <a:t>LocationScore</a:t>
            </a:r>
            <a:r>
              <a:rPr lang="en-US" dirty="0"/>
              <a:t> ,Breakfast ,</a:t>
            </a:r>
            <a:r>
              <a:rPr lang="en-US" dirty="0" err="1"/>
              <a:t>BookingAward</a:t>
            </a:r>
            <a:r>
              <a:rPr lang="en-US" dirty="0"/>
              <a:t>, </a:t>
            </a:r>
            <a:r>
              <a:rPr lang="en-US" dirty="0" err="1"/>
              <a:t>BookingScore</a:t>
            </a:r>
            <a:r>
              <a:rPr lang="en-US" dirty="0"/>
              <a:t>, Cancelation</a:t>
            </a:r>
          </a:p>
          <a:p>
            <a:pPr marL="468000"/>
            <a:endParaRPr lang="en-US" dirty="0"/>
          </a:p>
          <a:p>
            <a:pPr marL="468000" indent="-285750">
              <a:buFont typeface="Courier New" panose="02070309020205020404" pitchFamily="49" charset="0"/>
              <a:buChar char="o"/>
            </a:pPr>
            <a:r>
              <a:rPr lang="he-IL" dirty="0"/>
              <a:t>עמודת ה-</a:t>
            </a:r>
            <a:r>
              <a:rPr lang="en-US" dirty="0"/>
              <a:t>Price</a:t>
            </a:r>
            <a:r>
              <a:rPr lang="he-IL" dirty="0"/>
              <a:t> מוגדרת כמשתנה </a:t>
            </a:r>
            <a:r>
              <a:rPr lang="en-US" dirty="0"/>
              <a:t>Y</a:t>
            </a:r>
            <a:r>
              <a:rPr lang="he-IL" dirty="0"/>
              <a:t> שצריך לחזות ושאר המשתנים ב</a:t>
            </a:r>
            <a:r>
              <a:rPr lang="en-US" dirty="0" err="1"/>
              <a:t>dataframe</a:t>
            </a:r>
            <a:r>
              <a:rPr lang="en-US" dirty="0"/>
              <a:t>-</a:t>
            </a:r>
            <a:r>
              <a:rPr lang="he-IL" dirty="0"/>
              <a:t> נפרד שהוא ה</a:t>
            </a:r>
            <a:r>
              <a:rPr lang="en-US" dirty="0"/>
              <a:t>X-</a:t>
            </a:r>
            <a:r>
              <a:rPr lang="he-IL" dirty="0"/>
              <a:t>.</a:t>
            </a:r>
          </a:p>
          <a:p>
            <a:pPr marL="468000"/>
            <a:endParaRPr lang="en-US" dirty="0"/>
          </a:p>
          <a:p>
            <a:pPr marL="468000" indent="-285750">
              <a:buFont typeface="Courier New" panose="02070309020205020404" pitchFamily="49" charset="0"/>
              <a:buChar char="o"/>
            </a:pPr>
            <a:r>
              <a:rPr lang="he-IL" dirty="0"/>
              <a:t>החלוקה התבצעה כך ש-90% מה</a:t>
            </a:r>
            <a:r>
              <a:rPr lang="en-US" dirty="0"/>
              <a:t>data</a:t>
            </a:r>
            <a:r>
              <a:rPr lang="he-IL" dirty="0"/>
              <a:t> שימש כ-</a:t>
            </a:r>
            <a:r>
              <a:rPr lang="en-US" dirty="0"/>
              <a:t>train</a:t>
            </a:r>
            <a:r>
              <a:rPr lang="he-IL" dirty="0"/>
              <a:t> ו-10% שימש כ-</a:t>
            </a:r>
            <a:r>
              <a:rPr lang="en-US" dirty="0"/>
              <a:t>test</a:t>
            </a:r>
            <a:r>
              <a:rPr lang="he-IL" dirty="0"/>
              <a:t>.</a:t>
            </a:r>
          </a:p>
          <a:p>
            <a:pPr marL="468000"/>
            <a:endParaRPr lang="he-IL" dirty="0"/>
          </a:p>
          <a:p>
            <a:pPr marL="468000"/>
            <a:endParaRPr lang="en-US" dirty="0"/>
          </a:p>
          <a:p>
            <a:pPr marL="468000"/>
            <a:endParaRPr lang="en-US" dirty="0"/>
          </a:p>
          <a:p>
            <a:pPr marL="468000" indent="-285750">
              <a:buFont typeface="Courier New" panose="02070309020205020404" pitchFamily="49" charset="0"/>
              <a:buChar char="o"/>
            </a:pPr>
            <a:r>
              <a:rPr lang="he-IL" dirty="0"/>
              <a:t>המודל פותח חלונית קטנה נפרדת שמאפשרת בחירה של המאפיינים.</a:t>
            </a:r>
          </a:p>
          <a:p>
            <a:pPr marL="468000"/>
            <a:r>
              <a:rPr lang="he-IL" dirty="0"/>
              <a:t>לצורך נוחות המשתמש המרנו את הערכים המספריים היכן שרלוונטי </a:t>
            </a:r>
          </a:p>
          <a:p>
            <a:pPr marL="468000"/>
            <a:r>
              <a:rPr lang="he-IL" dirty="0"/>
              <a:t>כך </a:t>
            </a:r>
            <a:r>
              <a:rPr lang="he-IL" dirty="0" err="1"/>
              <a:t>שויזואלית</a:t>
            </a:r>
            <a:r>
              <a:rPr lang="he-IL" dirty="0"/>
              <a:t> המשתמש יוכל להבין מה הוא בוחר ולא סתם מספר, </a:t>
            </a:r>
          </a:p>
          <a:p>
            <a:pPr marL="468000"/>
            <a:r>
              <a:rPr lang="he-IL" dirty="0"/>
              <a:t>בסיום מתקבלת הערכה למחיר המלון.</a:t>
            </a:r>
          </a:p>
          <a:p>
            <a:pPr marL="468000"/>
            <a:endParaRPr lang="he-IL" dirty="0"/>
          </a:p>
          <a:p>
            <a:pPr marL="468000" indent="-285750">
              <a:buFont typeface="Courier New" panose="02070309020205020404" pitchFamily="49" charset="0"/>
              <a:buChar char="o"/>
            </a:pPr>
            <a:r>
              <a:rPr lang="he-IL" dirty="0"/>
              <a:t>למודל יש אחוזי הצלחה של 0.3629.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37F3513-A557-47EB-8706-A91C79127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8248" r="6780" b="5147"/>
          <a:stretch/>
        </p:blipFill>
        <p:spPr>
          <a:xfrm>
            <a:off x="546847" y="2901801"/>
            <a:ext cx="7377953" cy="527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92F948D-6BA3-46F8-91C1-5F6368C494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3" t="20262" r="43242" b="60523"/>
          <a:stretch/>
        </p:blipFill>
        <p:spPr>
          <a:xfrm>
            <a:off x="448236" y="3874322"/>
            <a:ext cx="1925238" cy="250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F9DDD88-AE5E-4C8A-B39D-8C6A2C2EC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8" t="20132" r="43242" b="60391"/>
          <a:stretch/>
        </p:blipFill>
        <p:spPr>
          <a:xfrm>
            <a:off x="2850777" y="3874322"/>
            <a:ext cx="1882588" cy="250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AFF95-1A1E-4B10-B906-54CDB63B6C4E}"/>
              </a:ext>
            </a:extLst>
          </p:cNvPr>
          <p:cNvSpPr txBox="1"/>
          <p:nvPr/>
        </p:nvSpPr>
        <p:spPr>
          <a:xfrm>
            <a:off x="5809129" y="636495"/>
            <a:ext cx="166743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dirty="0"/>
              <a:t>סיכום: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7C1AF-33B6-4924-8D50-98DE8773551A}"/>
              </a:ext>
            </a:extLst>
          </p:cNvPr>
          <p:cNvSpPr txBox="1"/>
          <p:nvPr/>
        </p:nvSpPr>
        <p:spPr>
          <a:xfrm>
            <a:off x="2976282" y="1748118"/>
            <a:ext cx="7978589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החלק שהכי הסתבכנו </a:t>
            </a:r>
            <a:r>
              <a:rPr lang="he-IL" dirty="0" err="1"/>
              <a:t>איתו</a:t>
            </a:r>
            <a:r>
              <a:rPr lang="he-IL" dirty="0"/>
              <a:t> במהלך העבודה היה מאיפה להתחיל ואיך לבצע את ההרכשה. בפועל ברגע שהצלחנו זה לקח ממש קצת זמן.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הסינון הראשוני היה קריטי </a:t>
            </a:r>
            <a:r>
              <a:rPr lang="he-IL" dirty="0" err="1"/>
              <a:t>ואיפשר</a:t>
            </a:r>
            <a:r>
              <a:rPr lang="he-IL" dirty="0"/>
              <a:t> לנו לעבוד על הנתונים </a:t>
            </a:r>
            <a:r>
              <a:rPr lang="he-IL" dirty="0" err="1"/>
              <a:t>הרלוונטים</a:t>
            </a:r>
            <a:r>
              <a:rPr lang="he-IL" dirty="0"/>
              <a:t> בלבד.</a:t>
            </a:r>
          </a:p>
          <a:p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למדנו על הנתונים בעזרת הגרפים ועל הקשרים בניהם והתלות שלהם אחד בשני.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לסיום בנינו מודל שמאפשר לחזות את מחיר המלון כנדרש.</a:t>
            </a:r>
          </a:p>
          <a:p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7059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F656-D45B-41FE-9AD9-CAA4D20E9669}"/>
              </a:ext>
            </a:extLst>
          </p:cNvPr>
          <p:cNvSpPr txBox="1"/>
          <p:nvPr/>
        </p:nvSpPr>
        <p:spPr>
          <a:xfrm>
            <a:off x="784412" y="315578"/>
            <a:ext cx="10623176" cy="20005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שאלת המחקר: </a:t>
            </a:r>
          </a:p>
          <a:p>
            <a:pPr algn="ctr"/>
            <a:endParaRPr lang="he-IL" sz="4000" dirty="0"/>
          </a:p>
          <a:p>
            <a:pPr algn="ctr"/>
            <a:r>
              <a:rPr lang="he-IL" sz="3600" dirty="0"/>
              <a:t>האם ניתן לחזות מחירי מלונות בארץ באתר </a:t>
            </a:r>
            <a:r>
              <a:rPr lang="en-US" sz="3600" dirty="0"/>
              <a:t>Booking</a:t>
            </a:r>
            <a:r>
              <a:rPr lang="he-IL" sz="3600" dirty="0"/>
              <a:t> ?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52D5416-6943-4DB3-AAA1-A68B7FF1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9318">
            <a:off x="1819839" y="2613205"/>
            <a:ext cx="5818094" cy="32726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3709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16558-90CC-4FA7-853E-D967DAED5B2E}"/>
              </a:ext>
            </a:extLst>
          </p:cNvPr>
          <p:cNvSpPr txBox="1"/>
          <p:nvPr/>
        </p:nvSpPr>
        <p:spPr>
          <a:xfrm>
            <a:off x="6165476" y="502023"/>
            <a:ext cx="421789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800" b="1" dirty="0">
                <a:latin typeface="Gisha" panose="020B0502040204020203" pitchFamily="34" charset="-79"/>
                <a:cs typeface="Gisha" panose="020B0502040204020203" pitchFamily="34" charset="-79"/>
              </a:rPr>
              <a:t>שלבי העבודה:</a:t>
            </a:r>
          </a:p>
        </p:txBody>
      </p:sp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2E4983A-69B5-49E1-8AFB-D10F82149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929140"/>
              </p:ext>
            </p:extLst>
          </p:nvPr>
        </p:nvGraphicFramePr>
        <p:xfrm>
          <a:off x="356626" y="1209349"/>
          <a:ext cx="11617699" cy="539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76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EB242-58F9-4155-9CC6-64F3B48728FE}"/>
              </a:ext>
            </a:extLst>
          </p:cNvPr>
          <p:cNvSpPr txBox="1"/>
          <p:nvPr/>
        </p:nvSpPr>
        <p:spPr>
          <a:xfrm>
            <a:off x="2411505" y="965051"/>
            <a:ext cx="736898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latin typeface="Gisha" panose="020B0502040204020203" pitchFamily="34" charset="-79"/>
                <a:cs typeface="Gisha" panose="020B0502040204020203" pitchFamily="34" charset="-79"/>
              </a:rPr>
              <a:t>הרכשה-</a:t>
            </a:r>
            <a:r>
              <a:rPr lang="en-US" sz="4000" b="1" dirty="0">
                <a:latin typeface="Gisha" panose="020B0502040204020203" pitchFamily="34" charset="-79"/>
                <a:cs typeface="Gisha" panose="020B0502040204020203" pitchFamily="34" charset="-79"/>
              </a:rPr>
              <a:t>crawling</a:t>
            </a:r>
            <a:endParaRPr lang="he-IL" sz="40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4F182-6D86-4314-AB9F-8416931BDAC3}"/>
              </a:ext>
            </a:extLst>
          </p:cNvPr>
          <p:cNvSpPr txBox="1"/>
          <p:nvPr/>
        </p:nvSpPr>
        <p:spPr>
          <a:xfrm>
            <a:off x="1814985" y="1661150"/>
            <a:ext cx="856202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ביצענו הרכשה לאתר </a:t>
            </a:r>
            <a:r>
              <a:rPr lang="en-US" dirty="0">
                <a:hlinkClick r:id="rId2"/>
              </a:rPr>
              <a:t>https://www.booking.com</a:t>
            </a:r>
            <a:r>
              <a:rPr lang="he-IL" dirty="0"/>
              <a:t>.</a:t>
            </a:r>
          </a:p>
          <a:p>
            <a:r>
              <a:rPr lang="he-IL" dirty="0"/>
              <a:t>     הרכשנו נתונים של 4,200 מלונות ולכל מלון לקחנו 12 מאפיינים. (בסך הכול 50,400 נתונים).</a:t>
            </a:r>
          </a:p>
          <a:p>
            <a:r>
              <a:rPr lang="he-IL" dirty="0"/>
              <a:t>     המאפיינים הם:</a:t>
            </a:r>
          </a:p>
          <a:p>
            <a:r>
              <a:rPr lang="en-US" dirty="0"/>
              <a:t>'Name', 'Score', '</a:t>
            </a:r>
            <a:r>
              <a:rPr lang="en-US" dirty="0" err="1"/>
              <a:t>ScoreInWord</a:t>
            </a:r>
            <a:r>
              <a:rPr lang="en-US" dirty="0"/>
              <a:t>’     </a:t>
            </a:r>
            <a:r>
              <a:rPr lang="he-IL" dirty="0"/>
              <a:t> </a:t>
            </a:r>
            <a:r>
              <a:rPr lang="en-US" dirty="0"/>
              <a:t>'Review', '</a:t>
            </a:r>
            <a:r>
              <a:rPr lang="en-US" dirty="0" err="1"/>
              <a:t>OriginPrice</a:t>
            </a:r>
            <a:r>
              <a:rPr lang="en-US" dirty="0"/>
              <a:t>', '</a:t>
            </a:r>
            <a:r>
              <a:rPr lang="en-US" dirty="0" err="1"/>
              <a:t>SalePrice</a:t>
            </a:r>
            <a:r>
              <a:rPr lang="en-US" dirty="0"/>
              <a:t>', 'Location', '</a:t>
            </a:r>
            <a:r>
              <a:rPr lang="en-US" dirty="0" err="1"/>
              <a:t>LocationScore</a:t>
            </a:r>
            <a:r>
              <a:rPr lang="en-US" dirty="0"/>
              <a:t>', 'Breakfast', '</a:t>
            </a:r>
            <a:r>
              <a:rPr lang="en-US" dirty="0" err="1"/>
              <a:t>BookingAward</a:t>
            </a:r>
            <a:r>
              <a:rPr lang="en-US" dirty="0"/>
              <a:t>', '</a:t>
            </a:r>
            <a:r>
              <a:rPr lang="en-US" dirty="0" err="1"/>
              <a:t>BookingScore</a:t>
            </a:r>
            <a:r>
              <a:rPr lang="en-US" dirty="0"/>
              <a:t>', 'Cancelation’     </a:t>
            </a:r>
            <a:endParaRPr lang="he-IL" dirty="0"/>
          </a:p>
          <a:p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03723FD-3B78-4124-BCFC-1FB34340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50" y="4396347"/>
            <a:ext cx="7155008" cy="2076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866B6-7B1A-41B8-9D3B-7BE758A51799}"/>
              </a:ext>
            </a:extLst>
          </p:cNvPr>
          <p:cNvSpPr txBox="1"/>
          <p:nvPr/>
        </p:nvSpPr>
        <p:spPr>
          <a:xfrm>
            <a:off x="3532095" y="3869265"/>
            <a:ext cx="8516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Review</a:t>
            </a:r>
            <a:endParaRPr lang="he-IL" dirty="0"/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638986C0-8C4E-479C-88F3-88B738E60608}"/>
              </a:ext>
            </a:extLst>
          </p:cNvPr>
          <p:cNvCxnSpPr>
            <a:cxnSpLocks/>
          </p:cNvCxnSpPr>
          <p:nvPr/>
        </p:nvCxnSpPr>
        <p:spPr>
          <a:xfrm flipH="1">
            <a:off x="3612777" y="4238597"/>
            <a:ext cx="233082" cy="512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87980D-79E4-4597-B5AA-0505AECA2C6E}"/>
              </a:ext>
            </a:extLst>
          </p:cNvPr>
          <p:cNvSpPr txBox="1"/>
          <p:nvPr/>
        </p:nvSpPr>
        <p:spPr>
          <a:xfrm>
            <a:off x="6777317" y="3727276"/>
            <a:ext cx="8516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Name</a:t>
            </a:r>
            <a:endParaRPr lang="he-IL" dirty="0"/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9660C3AC-0FAF-4BF6-BC9E-7070DDA653B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015177" y="4096608"/>
            <a:ext cx="187964" cy="514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A28686-8738-408F-B3DB-9914B6742CC3}"/>
              </a:ext>
            </a:extLst>
          </p:cNvPr>
          <p:cNvSpPr txBox="1"/>
          <p:nvPr/>
        </p:nvSpPr>
        <p:spPr>
          <a:xfrm>
            <a:off x="3957918" y="3473928"/>
            <a:ext cx="15769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BookingAward</a:t>
            </a:r>
            <a:endParaRPr lang="he-IL" dirty="0"/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ECFD7B5-6D05-4AF1-9B06-82001F988D7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746369" y="3843260"/>
            <a:ext cx="309283" cy="746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67DBC1-C592-46E5-89DB-BDC49B69407A}"/>
              </a:ext>
            </a:extLst>
          </p:cNvPr>
          <p:cNvSpPr txBox="1"/>
          <p:nvPr/>
        </p:nvSpPr>
        <p:spPr>
          <a:xfrm>
            <a:off x="5360672" y="3847262"/>
            <a:ext cx="14706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BookingScore</a:t>
            </a:r>
            <a:endParaRPr lang="he-IL" dirty="0"/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8F2936C5-674C-4BFC-9F5A-A94658EA7B1C}"/>
              </a:ext>
            </a:extLst>
          </p:cNvPr>
          <p:cNvCxnSpPr>
            <a:cxnSpLocks/>
          </p:cNvCxnSpPr>
          <p:nvPr/>
        </p:nvCxnSpPr>
        <p:spPr>
          <a:xfrm flipH="1">
            <a:off x="5447412" y="4216594"/>
            <a:ext cx="272657" cy="394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063FA0-6A9F-4471-BD6D-E13BAC47235C}"/>
              </a:ext>
            </a:extLst>
          </p:cNvPr>
          <p:cNvSpPr txBox="1"/>
          <p:nvPr/>
        </p:nvSpPr>
        <p:spPr>
          <a:xfrm>
            <a:off x="832183" y="3728270"/>
            <a:ext cx="7131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Score</a:t>
            </a:r>
            <a:endParaRPr lang="he-IL" dirty="0"/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096E5356-4EF1-49C5-92E1-B1017166B586}"/>
              </a:ext>
            </a:extLst>
          </p:cNvPr>
          <p:cNvCxnSpPr>
            <a:cxnSpLocks/>
          </p:cNvCxnSpPr>
          <p:nvPr/>
        </p:nvCxnSpPr>
        <p:spPr>
          <a:xfrm>
            <a:off x="2620423" y="4025469"/>
            <a:ext cx="443851" cy="56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2FC5257D-5F97-4A8F-8AED-E7E27FFADC92}"/>
              </a:ext>
            </a:extLst>
          </p:cNvPr>
          <p:cNvCxnSpPr>
            <a:cxnSpLocks/>
          </p:cNvCxnSpPr>
          <p:nvPr/>
        </p:nvCxnSpPr>
        <p:spPr>
          <a:xfrm>
            <a:off x="1257615" y="4053931"/>
            <a:ext cx="1268365" cy="64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8BBD3AC8-05A2-2F23-6379-209C8DA36E56}"/>
              </a:ext>
            </a:extLst>
          </p:cNvPr>
          <p:cNvSpPr txBox="1"/>
          <p:nvPr/>
        </p:nvSpPr>
        <p:spPr>
          <a:xfrm>
            <a:off x="2546562" y="348714"/>
            <a:ext cx="736898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latin typeface="Gisha" panose="020B0502040204020203" pitchFamily="34" charset="-79"/>
                <a:cs typeface="Gisha" panose="020B0502040204020203" pitchFamily="34" charset="-79"/>
              </a:rPr>
              <a:t>מקורות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C5D3-6A1E-4EE1-9139-5BC1C40A96C7}"/>
              </a:ext>
            </a:extLst>
          </p:cNvPr>
          <p:cNvSpPr txBox="1"/>
          <p:nvPr/>
        </p:nvSpPr>
        <p:spPr>
          <a:xfrm>
            <a:off x="1832549" y="3666497"/>
            <a:ext cx="14280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ScoreInWord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661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5CBF6E-1393-4CDF-8BEE-04CE496DE64A}"/>
              </a:ext>
            </a:extLst>
          </p:cNvPr>
          <p:cNvSpPr txBox="1"/>
          <p:nvPr/>
        </p:nvSpPr>
        <p:spPr>
          <a:xfrm>
            <a:off x="2196353" y="430301"/>
            <a:ext cx="848957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/>
              <a:t>Data cleaning</a:t>
            </a:r>
            <a:endParaRPr lang="he-IL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A5985-4B21-4AF6-9AE6-D9097DD6B8F0}"/>
              </a:ext>
            </a:extLst>
          </p:cNvPr>
          <p:cNvSpPr txBox="1"/>
          <p:nvPr/>
        </p:nvSpPr>
        <p:spPr>
          <a:xfrm>
            <a:off x="2017059" y="1057825"/>
            <a:ext cx="9251576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טיפלנו בכל עמודה בטבלה בנפרד. כפי שניתן לראות בקוד, בכל קטגוריה נתנו ערכים מספריים לנתונים מילוליים לנוחות ושימוש בנתונים בצורה יותר יעילה וכן טיפלנו בערכי </a:t>
            </a:r>
            <a:r>
              <a:rPr lang="en-US" dirty="0"/>
              <a:t>Nan</a:t>
            </a:r>
            <a:r>
              <a:rPr lang="he-IL" dirty="0"/>
              <a:t> 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בעמודות של </a:t>
            </a:r>
            <a:r>
              <a:rPr lang="en-US" dirty="0"/>
              <a:t>'</a:t>
            </a:r>
            <a:r>
              <a:rPr lang="en-US" dirty="0" err="1"/>
              <a:t>OriginPrice</a:t>
            </a:r>
            <a:r>
              <a:rPr lang="en-US" dirty="0"/>
              <a:t>', '</a:t>
            </a:r>
            <a:r>
              <a:rPr lang="en-US" dirty="0" err="1"/>
              <a:t>SalePrice</a:t>
            </a:r>
            <a:r>
              <a:rPr lang="en-US" dirty="0"/>
              <a:t>', </a:t>
            </a:r>
            <a:r>
              <a:rPr lang="he-IL" dirty="0"/>
              <a:t> נוצרה בעיה </a:t>
            </a:r>
            <a:r>
              <a:rPr lang="he-IL" dirty="0" err="1"/>
              <a:t>שהעמודת</a:t>
            </a:r>
            <a:r>
              <a:rPr lang="he-IL" dirty="0"/>
              <a:t> ההנחה קיבלה גם את הערכים שלא היו בהנחה כדי לטפל בזה ה-</a:t>
            </a:r>
            <a:r>
              <a:rPr lang="en-US" dirty="0" err="1"/>
              <a:t>SalePrice</a:t>
            </a:r>
            <a:r>
              <a:rPr lang="he-IL" dirty="0"/>
              <a:t> הפך להיות-</a:t>
            </a:r>
            <a:r>
              <a:rPr lang="en-US" dirty="0"/>
              <a:t>Price </a:t>
            </a:r>
            <a:r>
              <a:rPr lang="he-IL" dirty="0"/>
              <a:t>  </a:t>
            </a:r>
            <a:r>
              <a:rPr lang="he-IL" dirty="0" err="1"/>
              <a:t>וה</a:t>
            </a:r>
            <a:r>
              <a:rPr lang="en-US" dirty="0" err="1"/>
              <a:t>OriginPrice</a:t>
            </a:r>
            <a:r>
              <a:rPr lang="en-US" dirty="0"/>
              <a:t>-</a:t>
            </a:r>
            <a:r>
              <a:rPr lang="he-IL" dirty="0"/>
              <a:t> הפך ל-</a:t>
            </a:r>
            <a:r>
              <a:rPr lang="en-US" dirty="0"/>
              <a:t>Discount</a:t>
            </a:r>
            <a:r>
              <a:rPr lang="he-IL" dirty="0"/>
              <a:t> כך שמלונות שאין בהם הנחה קיבלו 0 ובמלונות עם הנחה עמודת ההנחה מכילה את מספר ההנחה ולא את המחיר אחרי או לפני הנחה.</a:t>
            </a:r>
          </a:p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7C87CC1-F76A-4806-9745-091269EA2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74" r="4183" b="5159"/>
          <a:stretch/>
        </p:blipFill>
        <p:spPr>
          <a:xfrm>
            <a:off x="110767" y="2821631"/>
            <a:ext cx="9137024" cy="992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8D82BB3-F17A-4D98-A025-FB5036B735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" t="12216" r="816" b="12216"/>
          <a:stretch/>
        </p:blipFill>
        <p:spPr>
          <a:xfrm>
            <a:off x="1165415" y="3898639"/>
            <a:ext cx="9176073" cy="909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146D2A6-DF4E-49D4-AD8B-47B2220E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6" t="4939" r="1727" b="3607"/>
          <a:stretch/>
        </p:blipFill>
        <p:spPr>
          <a:xfrm>
            <a:off x="2452548" y="4897781"/>
            <a:ext cx="9251576" cy="1691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8904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F350D-2050-461E-A2EF-8CC8F72FEB30}"/>
              </a:ext>
            </a:extLst>
          </p:cNvPr>
          <p:cNvSpPr txBox="1"/>
          <p:nvPr/>
        </p:nvSpPr>
        <p:spPr>
          <a:xfrm>
            <a:off x="6606988" y="753033"/>
            <a:ext cx="469750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בעמודות '</a:t>
            </a:r>
            <a:r>
              <a:rPr lang="en-US" dirty="0"/>
              <a:t>'Score &amp; </a:t>
            </a:r>
            <a:r>
              <a:rPr lang="en-US" dirty="0" err="1"/>
              <a:t>ScoreInWord</a:t>
            </a:r>
            <a:r>
              <a:rPr lang="he-IL" dirty="0"/>
              <a:t> היו רשומות בערך </a:t>
            </a:r>
            <a:r>
              <a:rPr lang="en-US" dirty="0"/>
              <a:t>Nan</a:t>
            </a:r>
            <a:r>
              <a:rPr lang="he-IL" dirty="0"/>
              <a:t> ואין לנו שום דרך למלא את הרשומה בצורה נכונה שלא פוגעת בדירוג האמיתי של המלון ולכן הורדנו את הרשומות שאין להן ערך בעמודות הללו.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35D81A8-17DA-4A0F-92DE-8D0F1B38C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1498" r="4940" b="5012"/>
          <a:stretch/>
        </p:blipFill>
        <p:spPr>
          <a:xfrm>
            <a:off x="280884" y="753033"/>
            <a:ext cx="6415753" cy="1873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E6F22-1D82-4D3A-9646-728620D5E200}"/>
              </a:ext>
            </a:extLst>
          </p:cNvPr>
          <p:cNvSpPr txBox="1"/>
          <p:nvPr/>
        </p:nvSpPr>
        <p:spPr>
          <a:xfrm>
            <a:off x="6266330" y="2946027"/>
            <a:ext cx="5038164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טיפול בערכים כפולים.</a:t>
            </a:r>
          </a:p>
          <a:p>
            <a:r>
              <a:rPr lang="he-IL" dirty="0"/>
              <a:t>התבוננו בכמות הערכים שיש לנו מכל שם של מלון בטבלה.</a:t>
            </a:r>
          </a:p>
          <a:p>
            <a:r>
              <a:rPr lang="he-IL" dirty="0"/>
              <a:t>הבחנו שיש כמות גדולה של כפילויות במלונות, כנראה נובע מכך שמלונות מסוימים משלמים יותר על פרסום ולכן מופיעים יותר בתדירות.</a:t>
            </a:r>
          </a:p>
          <a:p>
            <a:r>
              <a:rPr lang="he-IL" dirty="0"/>
              <a:t>נפטרנו מהרשומות הכפולות ושמרנו בקובץ </a:t>
            </a:r>
            <a:r>
              <a:rPr lang="en-US" dirty="0" err="1"/>
              <a:t>exal</a:t>
            </a:r>
            <a:r>
              <a:rPr lang="he-IL" dirty="0"/>
              <a:t> </a:t>
            </a:r>
            <a:r>
              <a:rPr lang="en-US" dirty="0" err="1"/>
              <a:t>dataframe</a:t>
            </a:r>
            <a:r>
              <a:rPr lang="he-IL" dirty="0"/>
              <a:t> מעודכן ומסונן.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2854277-370A-4900-99BA-BBE9E3D14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r="1046" b="1579"/>
          <a:stretch/>
        </p:blipFill>
        <p:spPr>
          <a:xfrm>
            <a:off x="448235" y="2946027"/>
            <a:ext cx="5226423" cy="3562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894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A35C26-BD6B-40A0-B391-7888F011E589}"/>
              </a:ext>
            </a:extLst>
          </p:cNvPr>
          <p:cNvSpPr txBox="1"/>
          <p:nvPr/>
        </p:nvSpPr>
        <p:spPr>
          <a:xfrm>
            <a:off x="4374777" y="475134"/>
            <a:ext cx="351416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dirty="0"/>
              <a:t>ויזואליזציה</a:t>
            </a:r>
            <a:r>
              <a:rPr lang="en-US" sz="4000" b="1" dirty="0"/>
              <a:t>EDA-</a:t>
            </a:r>
            <a:endParaRPr lang="he-IL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1BC7C-9BC0-4E8E-BFB5-DDD8E5AE5803}"/>
              </a:ext>
            </a:extLst>
          </p:cNvPr>
          <p:cNvSpPr txBox="1"/>
          <p:nvPr/>
        </p:nvSpPr>
        <p:spPr>
          <a:xfrm>
            <a:off x="8713694" y="1604683"/>
            <a:ext cx="2779057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נציג גרפים נבחרים.</a:t>
            </a:r>
          </a:p>
          <a:p>
            <a:r>
              <a:rPr lang="he-IL" dirty="0"/>
              <a:t>הגרף הראשון הוא גרף שמשולב משני גרפים ומציג את היחס בניהם.</a:t>
            </a:r>
          </a:p>
          <a:p>
            <a:r>
              <a:rPr lang="he-IL" dirty="0"/>
              <a:t>בעמודות בצד שמאל יש חלוקה של ה-</a:t>
            </a:r>
            <a:r>
              <a:rPr lang="en-US" dirty="0"/>
              <a:t>score</a:t>
            </a:r>
            <a:r>
              <a:rPr lang="he-IL" dirty="0"/>
              <a:t> במלונות שלא קיבלו </a:t>
            </a:r>
            <a:r>
              <a:rPr lang="en-US" dirty="0"/>
              <a:t>award</a:t>
            </a:r>
            <a:r>
              <a:rPr lang="he-IL" dirty="0"/>
              <a:t>, ובצד ימין יש חלוקה של ה</a:t>
            </a:r>
            <a:r>
              <a:rPr lang="en-US" dirty="0"/>
              <a:t>score-</a:t>
            </a:r>
            <a:r>
              <a:rPr lang="he-IL" dirty="0"/>
              <a:t> למלונות שכן קיבלו את ה-</a:t>
            </a:r>
            <a:r>
              <a:rPr lang="en-US" dirty="0"/>
              <a:t>award</a:t>
            </a:r>
            <a:r>
              <a:rPr lang="he-IL" dirty="0"/>
              <a:t>. </a:t>
            </a:r>
          </a:p>
          <a:p>
            <a:r>
              <a:rPr lang="he-IL" dirty="0"/>
              <a:t>ניתן לראות שהיחס של ה</a:t>
            </a:r>
            <a:r>
              <a:rPr lang="en-US" dirty="0"/>
              <a:t>score-</a:t>
            </a:r>
            <a:r>
              <a:rPr lang="he-IL" dirty="0"/>
              <a:t> נשמר בחלוקה בין המלונות ללא תלות בעובדה שקיבלו או לא קיבלו </a:t>
            </a:r>
            <a:r>
              <a:rPr lang="en-US" dirty="0" err="1"/>
              <a:t>BookingAward</a:t>
            </a:r>
            <a:r>
              <a:rPr lang="he-IL" dirty="0"/>
              <a:t> .</a:t>
            </a:r>
            <a:endParaRPr lang="en-US" dirty="0"/>
          </a:p>
          <a:p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56C787C-DE26-4F78-8A7A-C8C19A6ED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9" t="4745" r="8611" b="39596"/>
          <a:stretch/>
        </p:blipFill>
        <p:spPr>
          <a:xfrm>
            <a:off x="797860" y="1271817"/>
            <a:ext cx="7637928" cy="1609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E56ACF8-7C40-4503-83DE-650BD8817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" y="3152583"/>
            <a:ext cx="7358147" cy="33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6B5AC-B8DE-47AA-ACFA-5BB2901F9AE8}"/>
              </a:ext>
            </a:extLst>
          </p:cNvPr>
          <p:cNvSpPr txBox="1"/>
          <p:nvPr/>
        </p:nvSpPr>
        <p:spPr>
          <a:xfrm>
            <a:off x="8685045" y="758348"/>
            <a:ext cx="2771847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הגרף הבא מציג מחיר לעומת הדירוג של המלון.</a:t>
            </a:r>
          </a:p>
          <a:p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ניתן לראות שיש מקרים חריגים בהם המחיר קיצוני לעומת הדירוג, בנוסף מקרים בהם הדירוג נמוך מאוד בעוד שרוב הנקודות בגרף מתמקדות באזור אחד.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את החריגות נראה בעזרת שני גרפים נפרדים שמציגים בצורה טובה את החריגות במחיר ובדירוג.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04CC7A9-FA3A-49AC-8981-A7156068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86" y="310741"/>
            <a:ext cx="3181099" cy="245738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F9B3557-01EF-40BA-BF7C-6429E117C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9" t="11562" r="30952"/>
          <a:stretch/>
        </p:blipFill>
        <p:spPr>
          <a:xfrm>
            <a:off x="735108" y="979080"/>
            <a:ext cx="2783104" cy="12641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B9EBA4E-57A0-4470-8D0F-C232A64A3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7" t="10553" r="30504" b="9699"/>
          <a:stretch/>
        </p:blipFill>
        <p:spPr>
          <a:xfrm>
            <a:off x="1090160" y="2821113"/>
            <a:ext cx="2648304" cy="1084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0304725-DF11-4BCC-BA1D-6D086269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8" y="4128870"/>
            <a:ext cx="3146922" cy="232412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C6666BB-C340-45AB-B829-8AE9D7C4B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" t="9013" r="11602"/>
          <a:stretch/>
        </p:blipFill>
        <p:spPr>
          <a:xfrm>
            <a:off x="5034295" y="3099859"/>
            <a:ext cx="2849286" cy="805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64628EF-CF27-461D-A432-8CD99CF15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05" y="4128870"/>
            <a:ext cx="3002666" cy="23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4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55F413F-CC45-4265-BF3D-4457FB637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14070" r="13562" b="5167"/>
          <a:stretch/>
        </p:blipFill>
        <p:spPr>
          <a:xfrm>
            <a:off x="368797" y="931506"/>
            <a:ext cx="3847650" cy="1166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059F4BC-F174-4C70-B510-ECD2DB7A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57" y="390556"/>
            <a:ext cx="3584637" cy="2812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8B17F-F0C8-4A16-9DEE-F23D84069F61}"/>
              </a:ext>
            </a:extLst>
          </p:cNvPr>
          <p:cNvSpPr txBox="1"/>
          <p:nvPr/>
        </p:nvSpPr>
        <p:spPr>
          <a:xfrm>
            <a:off x="8615082" y="885879"/>
            <a:ext cx="287767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הגרף האחרון שנציג מראה את היחס בין מחיר והנחה.</a:t>
            </a:r>
          </a:p>
          <a:p>
            <a:r>
              <a:rPr lang="he-IL" dirty="0"/>
              <a:t>הגרף שאנחנו מציגים פה הוא גרף לאחר סינון של מקרי קצה דומים לגרף הקודם.</a:t>
            </a:r>
          </a:p>
          <a:p>
            <a:endParaRPr lang="he-IL" dirty="0"/>
          </a:p>
          <a:p>
            <a:endParaRPr lang="he-IL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/>
              <a:t>ניתן לראות בגרף למטה חלוקה ברורה יותר של אחוזי ההנחה שהמלון מספק ביחס למחיר.</a:t>
            </a:r>
          </a:p>
          <a:p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EEACFA8-6247-4A76-9DFC-349A0CAF5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71" y="3323614"/>
            <a:ext cx="4297058" cy="33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23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5344</TotalTime>
  <Words>636</Words>
  <Application>Microsoft Office PowerPoint</Application>
  <PresentationFormat>מסך רחב</PresentationFormat>
  <Paragraphs>78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Gisha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40</cp:revision>
  <dcterms:created xsi:type="dcterms:W3CDTF">2023-02-15T18:36:57Z</dcterms:created>
  <dcterms:modified xsi:type="dcterms:W3CDTF">2023-02-20T15:00:11Z</dcterms:modified>
</cp:coreProperties>
</file>